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1" r:id="rId3"/>
    <p:sldId id="262" r:id="rId4"/>
    <p:sldId id="264" r:id="rId5"/>
    <p:sldId id="267" r:id="rId6"/>
    <p:sldId id="274" r:id="rId7"/>
    <p:sldId id="268" r:id="rId8"/>
    <p:sldId id="269" r:id="rId9"/>
    <p:sldId id="275"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lko, Jakob" initials="KJ" lastIdx="3" clrIdx="0">
    <p:extLst>
      <p:ext uri="{19B8F6BF-5375-455C-9EA6-DF929625EA0E}">
        <p15:presenceInfo xmlns:p15="http://schemas.microsoft.com/office/powerpoint/2012/main" userId="S-1-5-21-2125401682-1754076223-1620198925-42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2" d="100"/>
          <a:sy n="72" d="100"/>
        </p:scale>
        <p:origin x="10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B3B5D-1874-4BFC-8557-E8D557B84F4A}" type="datetimeFigureOut">
              <a:rPr lang="en-CA" smtClean="0"/>
              <a:t>19/10/2017</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B2ABEF-F26D-4FED-8A70-9B84CC0EA2D3}" type="slidenum">
              <a:rPr lang="en-CA" smtClean="0"/>
              <a:t>‹#›</a:t>
            </a:fld>
            <a:endParaRPr lang="en-CA"/>
          </a:p>
        </p:txBody>
      </p:sp>
    </p:spTree>
    <p:extLst>
      <p:ext uri="{BB962C8B-B14F-4D97-AF65-F5344CB8AC3E}">
        <p14:creationId xmlns:p14="http://schemas.microsoft.com/office/powerpoint/2010/main" val="169063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As per feedback at last year’s meeting, we are going to take time this morning to go around the room and have each of you stand and introduce yourselves to everyone here when you do please first tell us your name, your organization, and your role at the organization; then mention how long you have been a member of the VG and briefly state the most important thing you expect to get out of this year’s meeting.   Jakob or I will jot down some of your answers to the last item as we go around so that we can see what it looks like at the end.</a:t>
            </a:r>
          </a:p>
          <a:p>
            <a:endParaRPr lang="en-US" baseline="0" dirty="0"/>
          </a:p>
          <a:p>
            <a:r>
              <a:rPr lang="en-US" baseline="0" dirty="0"/>
              <a:t>Especially welcome all our new members.  </a:t>
            </a:r>
          </a:p>
          <a:p>
            <a:endParaRPr lang="en-US" baseline="0" dirty="0"/>
          </a:p>
          <a:p>
            <a:r>
              <a:rPr lang="en-US" baseline="0" dirty="0"/>
              <a:t>This is going to take some time but it is what members wanted last year.   This will set the stage for everyone to get to know each other better during our breaks and lunch, etc.   </a:t>
            </a:r>
            <a:endParaRPr lang="en-US" dirty="0"/>
          </a:p>
        </p:txBody>
      </p:sp>
      <p:sp>
        <p:nvSpPr>
          <p:cNvPr id="4" name="Slide Number Placeholder 3"/>
          <p:cNvSpPr>
            <a:spLocks noGrp="1"/>
          </p:cNvSpPr>
          <p:nvPr>
            <p:ph type="sldNum" sz="quarter" idx="10"/>
          </p:nvPr>
        </p:nvSpPr>
        <p:spPr/>
        <p:txBody>
          <a:bodyPr/>
          <a:lstStyle/>
          <a:p>
            <a:fld id="{1B928552-B8FB-4127-AA0F-10991A1ADA95}" type="slidenum">
              <a:rPr lang="en-US" smtClean="0"/>
              <a:t>3</a:t>
            </a:fld>
            <a:endParaRPr lang="en-US"/>
          </a:p>
        </p:txBody>
      </p:sp>
    </p:spTree>
    <p:extLst>
      <p:ext uri="{BB962C8B-B14F-4D97-AF65-F5344CB8AC3E}">
        <p14:creationId xmlns:p14="http://schemas.microsoft.com/office/powerpoint/2010/main" val="1012780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t>
            </a:r>
            <a:r>
              <a:rPr lang="en-US" dirty="0"/>
              <a:t>will return</a:t>
            </a:r>
            <a:r>
              <a:rPr lang="en-US" baseline="0" dirty="0"/>
              <a:t> to these as move through the week to remind you about them. </a:t>
            </a:r>
          </a:p>
          <a:p>
            <a:endParaRPr lang="en-US" baseline="0" dirty="0"/>
          </a:p>
          <a:p>
            <a:r>
              <a:rPr lang="en-US" baseline="0" dirty="0"/>
              <a:t>JAKOB:  See next slide for questions from 8 September email.   At first I thought we would just mention them but then thought since asked folks to be ready to respond this morning, we have to bring them up separately so I added a slide for it – see what I put in the notes for that slide and let me know what you think.</a:t>
            </a:r>
          </a:p>
        </p:txBody>
      </p:sp>
      <p:sp>
        <p:nvSpPr>
          <p:cNvPr id="4" name="Slide Number Placeholder 3"/>
          <p:cNvSpPr>
            <a:spLocks noGrp="1"/>
          </p:cNvSpPr>
          <p:nvPr>
            <p:ph type="sldNum" sz="quarter" idx="10"/>
          </p:nvPr>
        </p:nvSpPr>
        <p:spPr/>
        <p:txBody>
          <a:bodyPr/>
          <a:lstStyle/>
          <a:p>
            <a:fld id="{1B928552-B8FB-4127-AA0F-10991A1ADA95}" type="slidenum">
              <a:rPr lang="en-US" smtClean="0"/>
              <a:t>8</a:t>
            </a:fld>
            <a:endParaRPr lang="en-US"/>
          </a:p>
        </p:txBody>
      </p:sp>
    </p:spTree>
    <p:extLst>
      <p:ext uri="{BB962C8B-B14F-4D97-AF65-F5344CB8AC3E}">
        <p14:creationId xmlns:p14="http://schemas.microsoft.com/office/powerpoint/2010/main" val="32717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19/10/2017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271988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19/10/2017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167423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19/10/2017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262902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68DDCF-DBC9-44FC-8C6F-8145C3835D60}" type="datetimeFigureOut">
              <a:rPr lang="en-CA" smtClean="0"/>
              <a:t>19/10/2017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153315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8DDCF-DBC9-44FC-8C6F-8145C3835D60}" type="datetimeFigureOut">
              <a:rPr lang="en-CA" smtClean="0"/>
              <a:t>19/10/2017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405876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68DDCF-DBC9-44FC-8C6F-8145C3835D60}" type="datetimeFigureOut">
              <a:rPr lang="en-CA" smtClean="0"/>
              <a:t>19/10/2017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295094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68DDCF-DBC9-44FC-8C6F-8145C3835D60}" type="datetimeFigureOut">
              <a:rPr lang="en-CA" smtClean="0"/>
              <a:t>19/10/2017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199515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68DDCF-DBC9-44FC-8C6F-8145C3835D60}" type="datetimeFigureOut">
              <a:rPr lang="en-CA" smtClean="0"/>
              <a:t>19/10/2017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106391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8DDCF-DBC9-44FC-8C6F-8145C3835D60}" type="datetimeFigureOut">
              <a:rPr lang="en-CA" smtClean="0"/>
              <a:t>19/10/2017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213778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8DDCF-DBC9-44FC-8C6F-8145C3835D60}" type="datetimeFigureOut">
              <a:rPr lang="en-CA" smtClean="0"/>
              <a:t>19/10/2017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1617627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68DDCF-DBC9-44FC-8C6F-8145C3835D60}" type="datetimeFigureOut">
              <a:rPr lang="en-CA" smtClean="0"/>
              <a:t>19/10/2017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569905C-35D4-41AF-9D87-1C6D3CDFB471}" type="slidenum">
              <a:rPr lang="en-CA" smtClean="0"/>
              <a:t>‹#›</a:t>
            </a:fld>
            <a:endParaRPr lang="en-CA"/>
          </a:p>
        </p:txBody>
      </p:sp>
    </p:spTree>
    <p:extLst>
      <p:ext uri="{BB962C8B-B14F-4D97-AF65-F5344CB8AC3E}">
        <p14:creationId xmlns:p14="http://schemas.microsoft.com/office/powerpoint/2010/main" val="212269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8DDCF-DBC9-44FC-8C6F-8145C3835D60}" type="datetimeFigureOut">
              <a:rPr lang="en-CA" smtClean="0"/>
              <a:t>19/10/2017</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9905C-35D4-41AF-9D87-1C6D3CDFB471}" type="slidenum">
              <a:rPr lang="en-CA" smtClean="0"/>
              <a:t>‹#›</a:t>
            </a:fld>
            <a:endParaRPr lang="en-CA"/>
          </a:p>
        </p:txBody>
      </p:sp>
    </p:spTree>
    <p:extLst>
      <p:ext uri="{BB962C8B-B14F-4D97-AF65-F5344CB8AC3E}">
        <p14:creationId xmlns:p14="http://schemas.microsoft.com/office/powerpoint/2010/main" val="1002439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6814" y="1122363"/>
            <a:ext cx="8350370" cy="2387600"/>
          </a:xfrm>
        </p:spPr>
        <p:txBody>
          <a:bodyPr>
            <a:normAutofit/>
          </a:bodyPr>
          <a:lstStyle/>
          <a:p>
            <a:r>
              <a:rPr lang="en-CA" sz="4400" b="1" dirty="0"/>
              <a:t>Reports from Task forces – part I</a:t>
            </a:r>
          </a:p>
        </p:txBody>
      </p:sp>
      <p:sp>
        <p:nvSpPr>
          <p:cNvPr id="3" name="Subtitle 2"/>
          <p:cNvSpPr>
            <a:spLocks noGrp="1"/>
          </p:cNvSpPr>
          <p:nvPr>
            <p:ph type="subTitle" idx="1"/>
          </p:nvPr>
        </p:nvSpPr>
        <p:spPr>
          <a:xfrm>
            <a:off x="1143000" y="3602038"/>
            <a:ext cx="6858000" cy="987215"/>
          </a:xfrm>
        </p:spPr>
        <p:txBody>
          <a:bodyPr>
            <a:normAutofit/>
          </a:bodyPr>
          <a:lstStyle/>
          <a:p>
            <a:r>
              <a:rPr lang="en-US" sz="2800" b="1" dirty="0">
                <a:latin typeface="+mj-lt"/>
              </a:rPr>
              <a:t>32</a:t>
            </a:r>
            <a:r>
              <a:rPr lang="en-US" sz="2800" b="1" baseline="30000" dirty="0">
                <a:latin typeface="+mj-lt"/>
              </a:rPr>
              <a:t>nd</a:t>
            </a:r>
            <a:r>
              <a:rPr lang="en-US" sz="2800" b="1" dirty="0">
                <a:latin typeface="+mj-lt"/>
              </a:rPr>
              <a:t> Voorburg Group Meeting</a:t>
            </a:r>
          </a:p>
          <a:p>
            <a:r>
              <a:rPr lang="en-US" sz="2800" b="1" dirty="0">
                <a:latin typeface="+mj-lt"/>
              </a:rPr>
              <a:t>New Delhi, India</a:t>
            </a:r>
            <a:endParaRPr lang="en-CA" sz="2800" b="1" dirty="0">
              <a:latin typeface="+mj-lt"/>
            </a:endParaRPr>
          </a:p>
        </p:txBody>
      </p:sp>
      <p:sp>
        <p:nvSpPr>
          <p:cNvPr id="4" name="Rectangle 3"/>
          <p:cNvSpPr/>
          <p:nvPr/>
        </p:nvSpPr>
        <p:spPr>
          <a:xfrm>
            <a:off x="875580" y="5033188"/>
            <a:ext cx="7392837" cy="923330"/>
          </a:xfrm>
          <a:prstGeom prst="rect">
            <a:avLst/>
          </a:prstGeom>
        </p:spPr>
        <p:txBody>
          <a:bodyPr wrap="square">
            <a:spAutoFit/>
          </a:bodyPr>
          <a:lstStyle/>
          <a:p>
            <a:pPr lvl="0" algn="ctr">
              <a:lnSpc>
                <a:spcPct val="90000"/>
              </a:lnSpc>
            </a:pPr>
            <a:r>
              <a:rPr lang="en-US" sz="2000" b="1" dirty="0">
                <a:solidFill>
                  <a:prstClr val="black"/>
                </a:solidFill>
                <a:latin typeface="+mj-lt"/>
              </a:rPr>
              <a:t>Presented by</a:t>
            </a:r>
          </a:p>
          <a:p>
            <a:pPr lvl="0" algn="ctr">
              <a:lnSpc>
                <a:spcPct val="90000"/>
              </a:lnSpc>
            </a:pPr>
            <a:r>
              <a:rPr lang="en-US" sz="2000" b="1" dirty="0">
                <a:solidFill>
                  <a:prstClr val="black"/>
                </a:solidFill>
                <a:latin typeface="+mj-lt"/>
              </a:rPr>
              <a:t>Jakob Kalko and John Murphy</a:t>
            </a:r>
          </a:p>
          <a:p>
            <a:pPr lvl="0" algn="ctr">
              <a:lnSpc>
                <a:spcPct val="90000"/>
              </a:lnSpc>
            </a:pPr>
            <a:r>
              <a:rPr lang="en-US" sz="2000" b="1" dirty="0">
                <a:solidFill>
                  <a:prstClr val="black"/>
                </a:solidFill>
                <a:latin typeface="+mj-lt"/>
              </a:rPr>
              <a:t>23. </a:t>
            </a:r>
            <a:r>
              <a:rPr lang="en-US" sz="2000" b="1">
                <a:solidFill>
                  <a:prstClr val="black"/>
                </a:solidFill>
                <a:latin typeface="+mj-lt"/>
              </a:rPr>
              <a:t>October,  </a:t>
            </a:r>
            <a:r>
              <a:rPr lang="en-US" sz="2000" b="1" dirty="0">
                <a:solidFill>
                  <a:prstClr val="black"/>
                </a:solidFill>
                <a:latin typeface="+mj-lt"/>
              </a:rPr>
              <a:t>2017</a:t>
            </a:r>
          </a:p>
        </p:txBody>
      </p:sp>
    </p:spTree>
    <p:extLst>
      <p:ext uri="{BB962C8B-B14F-4D97-AF65-F5344CB8AC3E}">
        <p14:creationId xmlns:p14="http://schemas.microsoft.com/office/powerpoint/2010/main" val="323458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Reports from Task forces – part I</a:t>
            </a:r>
            <a:endParaRPr lang="en-CA" dirty="0"/>
          </a:p>
        </p:txBody>
      </p:sp>
      <p:sp>
        <p:nvSpPr>
          <p:cNvPr id="3" name="Content Placeholder 2"/>
          <p:cNvSpPr>
            <a:spLocks noGrp="1"/>
          </p:cNvSpPr>
          <p:nvPr>
            <p:ph idx="1"/>
          </p:nvPr>
        </p:nvSpPr>
        <p:spPr>
          <a:xfrm>
            <a:off x="628650" y="1486770"/>
            <a:ext cx="7886700" cy="4248205"/>
          </a:xfrm>
        </p:spPr>
        <p:txBody>
          <a:bodyPr/>
          <a:lstStyle/>
          <a:p>
            <a:r>
              <a:rPr lang="en-CA" dirty="0"/>
              <a:t>The session covers:</a:t>
            </a:r>
          </a:p>
          <a:p>
            <a:pPr>
              <a:buFont typeface="Wingdings" panose="05000000000000000000" pitchFamily="2" charset="2"/>
              <a:buChar char="Ø"/>
            </a:pPr>
            <a:r>
              <a:rPr lang="en-CA" dirty="0"/>
              <a:t>Cross-cutting topics criteria -  feedback from TF</a:t>
            </a:r>
          </a:p>
          <a:p>
            <a:pPr>
              <a:buFont typeface="Wingdings" panose="05000000000000000000" pitchFamily="2" charset="2"/>
              <a:buChar char="Ø"/>
            </a:pPr>
            <a:endParaRPr lang="en-CA" dirty="0"/>
          </a:p>
          <a:p>
            <a:pPr>
              <a:buFont typeface="Wingdings" panose="05000000000000000000" pitchFamily="2" charset="2"/>
              <a:buChar char="Ø"/>
            </a:pPr>
            <a:r>
              <a:rPr lang="en-CA" dirty="0"/>
              <a:t>Updating of VG-documentation – some criteria</a:t>
            </a:r>
          </a:p>
          <a:p>
            <a:pPr>
              <a:buFont typeface="Wingdings" panose="05000000000000000000" pitchFamily="2" charset="2"/>
              <a:buChar char="Ø"/>
            </a:pPr>
            <a:endParaRPr lang="en-CA" dirty="0"/>
          </a:p>
          <a:p>
            <a:pPr>
              <a:buFont typeface="Wingdings" panose="05000000000000000000" pitchFamily="2" charset="2"/>
              <a:buChar char="Ø"/>
            </a:pPr>
            <a:r>
              <a:rPr lang="en-CA" dirty="0"/>
              <a:t>Future agenda (1</a:t>
            </a:r>
            <a:r>
              <a:rPr lang="en-CA" baseline="30000" dirty="0"/>
              <a:t>st</a:t>
            </a:r>
            <a:r>
              <a:rPr lang="en-CA" dirty="0"/>
              <a:t> session) – summary of feedback on questions distributed in September.</a:t>
            </a:r>
          </a:p>
        </p:txBody>
      </p:sp>
      <p:sp>
        <p:nvSpPr>
          <p:cNvPr id="25" name="Rectangle 24"/>
          <p:cNvSpPr/>
          <p:nvPr/>
        </p:nvSpPr>
        <p:spPr>
          <a:xfrm>
            <a:off x="2619375" y="1450429"/>
            <a:ext cx="5905500" cy="669746"/>
          </a:xfrm>
          <a:prstGeom prst="rect">
            <a:avLst/>
          </a:prstGeom>
        </p:spPr>
        <p:txBody>
          <a:bodyPr wrap="square" anchor="ctr">
            <a:noAutofit/>
          </a:bodyPr>
          <a:lstStyle/>
          <a:p>
            <a:endParaRPr lang="en-US" sz="1600" dirty="0"/>
          </a:p>
        </p:txBody>
      </p:sp>
      <p:sp>
        <p:nvSpPr>
          <p:cNvPr id="24" name="Rectangle 23"/>
          <p:cNvSpPr/>
          <p:nvPr/>
        </p:nvSpPr>
        <p:spPr>
          <a:xfrm>
            <a:off x="2619375" y="2330131"/>
            <a:ext cx="5905500" cy="669746"/>
          </a:xfrm>
          <a:prstGeom prst="rect">
            <a:avLst/>
          </a:prstGeom>
        </p:spPr>
        <p:txBody>
          <a:bodyPr wrap="square" anchor="ctr">
            <a:noAutofit/>
          </a:bodyPr>
          <a:lstStyle/>
          <a:p>
            <a:endParaRPr lang="en-US" sz="1600" dirty="0"/>
          </a:p>
        </p:txBody>
      </p:sp>
      <p:sp>
        <p:nvSpPr>
          <p:cNvPr id="23" name="Rectangle 22"/>
          <p:cNvSpPr/>
          <p:nvPr/>
        </p:nvSpPr>
        <p:spPr>
          <a:xfrm>
            <a:off x="2619375" y="3209833"/>
            <a:ext cx="5905500" cy="669746"/>
          </a:xfrm>
          <a:prstGeom prst="rect">
            <a:avLst/>
          </a:prstGeom>
        </p:spPr>
        <p:txBody>
          <a:bodyPr wrap="square" anchor="ctr">
            <a:noAutofit/>
          </a:bodyPr>
          <a:lstStyle/>
          <a:p>
            <a:endParaRPr lang="en-US" sz="1600" dirty="0"/>
          </a:p>
        </p:txBody>
      </p:sp>
      <p:sp>
        <p:nvSpPr>
          <p:cNvPr id="22" name="Rectangle 21"/>
          <p:cNvSpPr/>
          <p:nvPr/>
        </p:nvSpPr>
        <p:spPr>
          <a:xfrm>
            <a:off x="2619375" y="4100554"/>
            <a:ext cx="5905500" cy="669746"/>
          </a:xfrm>
          <a:prstGeom prst="rect">
            <a:avLst/>
          </a:prstGeom>
        </p:spPr>
        <p:txBody>
          <a:bodyPr wrap="square" anchor="ctr">
            <a:noAutofit/>
          </a:bodyPr>
          <a:lstStyle/>
          <a:p>
            <a:endParaRPr lang="en-US" sz="1600" dirty="0"/>
          </a:p>
        </p:txBody>
      </p:sp>
    </p:spTree>
    <p:extLst>
      <p:ext uri="{BB962C8B-B14F-4D97-AF65-F5344CB8AC3E}">
        <p14:creationId xmlns:p14="http://schemas.microsoft.com/office/powerpoint/2010/main" val="2227453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37882" y="365126"/>
            <a:ext cx="8229600" cy="1325563"/>
          </a:xfrm>
        </p:spPr>
        <p:txBody>
          <a:bodyPr>
            <a:normAutofit/>
          </a:bodyPr>
          <a:lstStyle/>
          <a:p>
            <a:r>
              <a:rPr lang="nb-NO" sz="4300" dirty="0"/>
              <a:t>	</a:t>
            </a:r>
            <a:r>
              <a:rPr lang="nb-NO" sz="4000" dirty="0"/>
              <a:t>Feedback from TF – CC </a:t>
            </a:r>
            <a:r>
              <a:rPr lang="nb-NO" sz="4000" dirty="0" err="1"/>
              <a:t>criteria</a:t>
            </a:r>
            <a:endParaRPr lang="nb-NO" sz="4300" dirty="0"/>
          </a:p>
        </p:txBody>
      </p:sp>
      <p:sp>
        <p:nvSpPr>
          <p:cNvPr id="3" name="Plassholder for innhold 2"/>
          <p:cNvSpPr>
            <a:spLocks noGrp="1"/>
          </p:cNvSpPr>
          <p:nvPr>
            <p:ph idx="1"/>
          </p:nvPr>
        </p:nvSpPr>
        <p:spPr/>
        <p:txBody>
          <a:bodyPr>
            <a:normAutofit/>
          </a:bodyPr>
          <a:lstStyle/>
          <a:p>
            <a:pPr marL="0" indent="0">
              <a:buNone/>
            </a:pPr>
            <a:r>
              <a:rPr lang="nb-NO" sz="2200" dirty="0"/>
              <a:t>TF- </a:t>
            </a:r>
            <a:r>
              <a:rPr lang="nb-NO" sz="2200" dirty="0" err="1"/>
              <a:t>members</a:t>
            </a:r>
            <a:r>
              <a:rPr lang="nb-NO" sz="2200" dirty="0"/>
              <a:t>: </a:t>
            </a:r>
          </a:p>
          <a:p>
            <a:pPr marL="0" indent="0">
              <a:buNone/>
            </a:pPr>
            <a:endParaRPr lang="nb-NO" sz="2200" dirty="0"/>
          </a:p>
          <a:p>
            <a:pPr marL="0" indent="0">
              <a:buNone/>
            </a:pPr>
            <a:r>
              <a:rPr lang="nb-NO" sz="2200" dirty="0"/>
              <a:t> Marcus </a:t>
            </a:r>
            <a:r>
              <a:rPr lang="nb-NO" sz="2200" dirty="0" err="1"/>
              <a:t>Friden</a:t>
            </a:r>
            <a:r>
              <a:rPr lang="nb-NO" sz="2200" dirty="0"/>
              <a:t> – </a:t>
            </a:r>
            <a:r>
              <a:rPr lang="nb-NO" sz="2200" dirty="0" err="1"/>
              <a:t>Statistics</a:t>
            </a:r>
            <a:r>
              <a:rPr lang="nb-NO" sz="2200" dirty="0"/>
              <a:t> </a:t>
            </a:r>
            <a:r>
              <a:rPr lang="nb-NO" sz="2200" dirty="0" err="1"/>
              <a:t>Sweden</a:t>
            </a:r>
            <a:endParaRPr lang="nb-NO" sz="2200" dirty="0"/>
          </a:p>
          <a:p>
            <a:pPr marL="0" indent="0">
              <a:buNone/>
            </a:pPr>
            <a:r>
              <a:rPr lang="nb-NO" sz="2200" dirty="0"/>
              <a:t> Erika Barrera – Central Bank </a:t>
            </a:r>
            <a:r>
              <a:rPr lang="nb-NO" sz="2200" dirty="0" err="1"/>
              <a:t>of</a:t>
            </a:r>
            <a:r>
              <a:rPr lang="nb-NO" sz="2200" dirty="0"/>
              <a:t> Chile</a:t>
            </a:r>
          </a:p>
          <a:p>
            <a:pPr marL="0" indent="0">
              <a:buNone/>
            </a:pPr>
            <a:r>
              <a:rPr lang="nb-NO" sz="2200" dirty="0"/>
              <a:t> Ramon Bravo – INEGI, Mexico</a:t>
            </a:r>
          </a:p>
          <a:p>
            <a:pPr marL="0" indent="0">
              <a:buNone/>
            </a:pPr>
            <a:r>
              <a:rPr lang="nb-NO" sz="2200" dirty="0"/>
              <a:t> </a:t>
            </a:r>
            <a:r>
              <a:rPr lang="nb-NO" sz="2200" dirty="0" err="1"/>
              <a:t>Mohan</a:t>
            </a:r>
            <a:r>
              <a:rPr lang="nb-NO" sz="2200" dirty="0"/>
              <a:t> </a:t>
            </a:r>
            <a:r>
              <a:rPr lang="nb-NO" sz="2200" dirty="0" err="1"/>
              <a:t>Chutani</a:t>
            </a:r>
            <a:r>
              <a:rPr lang="nb-NO" sz="2200" dirty="0"/>
              <a:t> – Ministry </a:t>
            </a:r>
            <a:r>
              <a:rPr lang="nb-NO" sz="2200" dirty="0" err="1"/>
              <a:t>of</a:t>
            </a:r>
            <a:r>
              <a:rPr lang="nb-NO" sz="2200" dirty="0"/>
              <a:t> program. and </a:t>
            </a:r>
            <a:r>
              <a:rPr lang="nb-NO" sz="2200" dirty="0" err="1"/>
              <a:t>implement</a:t>
            </a:r>
            <a:r>
              <a:rPr lang="nb-NO" sz="2200" dirty="0"/>
              <a:t>., India </a:t>
            </a:r>
          </a:p>
          <a:p>
            <a:pPr marL="0" indent="0">
              <a:buNone/>
            </a:pPr>
            <a:endParaRPr lang="nb-NO" sz="2200" dirty="0"/>
          </a:p>
          <a:p>
            <a:pPr marL="0" indent="0">
              <a:buNone/>
            </a:pPr>
            <a:r>
              <a:rPr lang="nb-NO" sz="2200" dirty="0"/>
              <a:t>	</a:t>
            </a:r>
            <a:r>
              <a:rPr lang="nb-NO" sz="2200" dirty="0" err="1"/>
              <a:t>Working</a:t>
            </a:r>
            <a:r>
              <a:rPr lang="nb-NO" sz="2200" dirty="0"/>
              <a:t> form: email. </a:t>
            </a:r>
            <a:r>
              <a:rPr lang="nb-NO" sz="2200" dirty="0" err="1"/>
              <a:t>Work</a:t>
            </a:r>
            <a:r>
              <a:rPr lang="nb-NO" sz="2200" dirty="0"/>
              <a:t> </a:t>
            </a:r>
            <a:r>
              <a:rPr lang="nb-NO" sz="2200" dirty="0" err="1"/>
              <a:t>finished</a:t>
            </a:r>
            <a:r>
              <a:rPr lang="nb-NO" sz="2200" dirty="0"/>
              <a:t> </a:t>
            </a:r>
            <a:r>
              <a:rPr lang="nb-NO" sz="2200" dirty="0" err="1"/>
              <a:t>mainly</a:t>
            </a:r>
            <a:r>
              <a:rPr lang="nb-NO" sz="2200" dirty="0"/>
              <a:t> by 3. </a:t>
            </a:r>
            <a:r>
              <a:rPr lang="nb-NO" sz="2200" dirty="0" err="1"/>
              <a:t>March</a:t>
            </a:r>
            <a:r>
              <a:rPr lang="nb-NO" sz="2200" dirty="0"/>
              <a:t>, 	</a:t>
            </a:r>
          </a:p>
          <a:p>
            <a:pPr marL="0" indent="0">
              <a:buNone/>
            </a:pPr>
            <a:r>
              <a:rPr lang="nb-NO" sz="2200" dirty="0"/>
              <a:t> 	</a:t>
            </a:r>
            <a:r>
              <a:rPr lang="nb-NO" sz="2200" dirty="0" err="1"/>
              <a:t>was</a:t>
            </a:r>
            <a:r>
              <a:rPr lang="nb-NO" sz="2200" dirty="0"/>
              <a:t> </a:t>
            </a:r>
            <a:r>
              <a:rPr lang="nb-NO" sz="2200" dirty="0" err="1"/>
              <a:t>finally</a:t>
            </a:r>
            <a:r>
              <a:rPr lang="nb-NO" sz="2200" dirty="0"/>
              <a:t> </a:t>
            </a:r>
            <a:r>
              <a:rPr lang="nb-NO" sz="2200" dirty="0" err="1"/>
              <a:t>underlined</a:t>
            </a:r>
            <a:r>
              <a:rPr lang="nb-NO" sz="2200" dirty="0"/>
              <a:t> 17. </a:t>
            </a:r>
            <a:r>
              <a:rPr lang="nb-NO" sz="2200" dirty="0" err="1"/>
              <a:t>October</a:t>
            </a:r>
            <a:r>
              <a:rPr lang="nb-NO" sz="2200" dirty="0"/>
              <a:t> </a:t>
            </a:r>
          </a:p>
          <a:p>
            <a:pPr marL="0" indent="0">
              <a:buNone/>
            </a:pPr>
            <a:endParaRPr lang="nb-NO" dirty="0"/>
          </a:p>
        </p:txBody>
      </p:sp>
    </p:spTree>
    <p:extLst>
      <p:ext uri="{BB962C8B-B14F-4D97-AF65-F5344CB8AC3E}">
        <p14:creationId xmlns:p14="http://schemas.microsoft.com/office/powerpoint/2010/main" val="2494523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550" y="268774"/>
            <a:ext cx="7122849" cy="1325563"/>
          </a:xfrm>
        </p:spPr>
        <p:txBody>
          <a:bodyPr/>
          <a:lstStyle/>
          <a:p>
            <a:r>
              <a:rPr lang="nb-NO" dirty="0"/>
              <a:t>Feedback from TF – CC </a:t>
            </a:r>
            <a:r>
              <a:rPr lang="nb-NO" dirty="0" err="1"/>
              <a:t>criteria</a:t>
            </a:r>
            <a:endParaRPr lang="en-CA" dirty="0"/>
          </a:p>
        </p:txBody>
      </p:sp>
      <p:sp>
        <p:nvSpPr>
          <p:cNvPr id="11" name="Content Placeholder 10"/>
          <p:cNvSpPr>
            <a:spLocks noGrp="1"/>
          </p:cNvSpPr>
          <p:nvPr>
            <p:ph idx="1"/>
          </p:nvPr>
        </p:nvSpPr>
        <p:spPr/>
        <p:txBody>
          <a:bodyPr/>
          <a:lstStyle/>
          <a:p>
            <a:r>
              <a:rPr lang="en-CA" sz="2000" dirty="0"/>
              <a:t>Purpose: Fulfill part of the working plan in the strategic plan “Establish criteria for cross-cutting issues and produce guidance papers”.</a:t>
            </a:r>
          </a:p>
          <a:p>
            <a:endParaRPr lang="en-CA" sz="2000" dirty="0"/>
          </a:p>
          <a:p>
            <a:r>
              <a:rPr lang="en-CA" sz="2000" dirty="0"/>
              <a:t>Establishing criteria for cross-cutting issues should keep the group on track, with regard to fulfilling the objectives in the strategic plan and by this be in line with the mission and vision for the  group.                                                                                Or – formulated short – </a:t>
            </a:r>
            <a:r>
              <a:rPr lang="en-CA" sz="2000" i="1" dirty="0"/>
              <a:t>deal with  relevant non-industry-specific issues for the Group</a:t>
            </a:r>
          </a:p>
        </p:txBody>
      </p:sp>
    </p:spTree>
    <p:extLst>
      <p:ext uri="{BB962C8B-B14F-4D97-AF65-F5344CB8AC3E}">
        <p14:creationId xmlns:p14="http://schemas.microsoft.com/office/powerpoint/2010/main" val="184104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317931" y="1825625"/>
            <a:ext cx="7886700" cy="4351338"/>
          </a:xfrm>
        </p:spPr>
        <p:txBody>
          <a:bodyPr/>
          <a:lstStyle/>
          <a:p>
            <a:r>
              <a:rPr lang="en-CA" sz="2400" dirty="0"/>
              <a:t>General approach</a:t>
            </a:r>
          </a:p>
          <a:p>
            <a:endParaRPr lang="en-CA" sz="2400" dirty="0"/>
          </a:p>
          <a:p>
            <a:pPr lvl="1"/>
            <a:endParaRPr lang="en-CA" sz="2000" dirty="0"/>
          </a:p>
          <a:p>
            <a:pPr lvl="1"/>
            <a:endParaRPr lang="en-CA" sz="2000" dirty="0"/>
          </a:p>
          <a:p>
            <a:pPr lvl="1"/>
            <a:endParaRPr lang="en-CA" sz="2000" dirty="0"/>
          </a:p>
          <a:p>
            <a:pPr lvl="8"/>
            <a:r>
              <a:rPr lang="en-CA" sz="1400" dirty="0"/>
              <a:t>                                    </a:t>
            </a:r>
          </a:p>
          <a:p>
            <a:endParaRPr lang="en-CA" sz="2400" dirty="0"/>
          </a:p>
          <a:p>
            <a:pPr marL="0" indent="0">
              <a:buNone/>
            </a:pPr>
            <a:r>
              <a:rPr lang="en-CA" sz="2000" dirty="0"/>
              <a:t>	  </a:t>
            </a:r>
          </a:p>
        </p:txBody>
      </p:sp>
      <p:sp>
        <p:nvSpPr>
          <p:cNvPr id="4" name="Tittel 3">
            <a:extLst>
              <a:ext uri="{FF2B5EF4-FFF2-40B4-BE49-F238E27FC236}">
                <a16:creationId xmlns:a16="http://schemas.microsoft.com/office/drawing/2014/main" id="{CBBDD1B3-C607-4E7D-8A29-49036BBD65B3}"/>
              </a:ext>
            </a:extLst>
          </p:cNvPr>
          <p:cNvSpPr>
            <a:spLocks noGrp="1"/>
          </p:cNvSpPr>
          <p:nvPr>
            <p:ph type="title"/>
          </p:nvPr>
        </p:nvSpPr>
        <p:spPr/>
        <p:txBody>
          <a:bodyPr/>
          <a:lstStyle/>
          <a:p>
            <a:r>
              <a:rPr lang="nb-NO" dirty="0"/>
              <a:t>	  </a:t>
            </a:r>
            <a:r>
              <a:rPr lang="nb-NO" sz="3200" dirty="0"/>
              <a:t>Feedback from TF – CC </a:t>
            </a:r>
            <a:r>
              <a:rPr lang="nb-NO" sz="3200" dirty="0" err="1"/>
              <a:t>criteria</a:t>
            </a:r>
            <a:endParaRPr lang="nb-NO" sz="3200" dirty="0"/>
          </a:p>
        </p:txBody>
      </p:sp>
      <p:sp>
        <p:nvSpPr>
          <p:cNvPr id="5" name="Rektangel 4">
            <a:extLst>
              <a:ext uri="{FF2B5EF4-FFF2-40B4-BE49-F238E27FC236}">
                <a16:creationId xmlns:a16="http://schemas.microsoft.com/office/drawing/2014/main" id="{E1DB7C7E-0EE2-4EE4-9CCC-2E9A0476D38A}"/>
              </a:ext>
            </a:extLst>
          </p:cNvPr>
          <p:cNvSpPr/>
          <p:nvPr/>
        </p:nvSpPr>
        <p:spPr>
          <a:xfrm>
            <a:off x="4593020" y="2967335"/>
            <a:ext cx="3384331" cy="369332"/>
          </a:xfrm>
          <a:prstGeom prst="rect">
            <a:avLst/>
          </a:prstGeom>
        </p:spPr>
        <p:txBody>
          <a:bodyPr wrap="square">
            <a:spAutoFit/>
          </a:bodyPr>
          <a:lstStyle/>
          <a:p>
            <a:r>
              <a:rPr lang="en-CA" i="1" dirty="0"/>
              <a:t>                                                             </a:t>
            </a:r>
          </a:p>
        </p:txBody>
      </p:sp>
      <p:sp>
        <p:nvSpPr>
          <p:cNvPr id="22" name="Rektangel: avrundede hjørner 21">
            <a:extLst>
              <a:ext uri="{FF2B5EF4-FFF2-40B4-BE49-F238E27FC236}">
                <a16:creationId xmlns:a16="http://schemas.microsoft.com/office/drawing/2014/main" id="{8F4DF1D4-D56E-4F02-B7A6-535AE68991F6}"/>
              </a:ext>
            </a:extLst>
          </p:cNvPr>
          <p:cNvSpPr/>
          <p:nvPr/>
        </p:nvSpPr>
        <p:spPr>
          <a:xfrm>
            <a:off x="2166151" y="2725445"/>
            <a:ext cx="4145872" cy="24058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400" dirty="0"/>
              <a:t>Main areas</a:t>
            </a:r>
          </a:p>
          <a:p>
            <a:pPr algn="ctr"/>
            <a:r>
              <a:rPr lang="nb-NO" sz="2400" dirty="0"/>
              <a:t>Sub areas</a:t>
            </a:r>
          </a:p>
          <a:p>
            <a:pPr algn="ctr"/>
            <a:r>
              <a:rPr lang="nb-NO" sz="2400" dirty="0"/>
              <a:t>Scope</a:t>
            </a:r>
          </a:p>
          <a:p>
            <a:pPr algn="ctr"/>
            <a:r>
              <a:rPr lang="nb-NO" sz="2400" dirty="0"/>
              <a:t>Format                                        </a:t>
            </a:r>
          </a:p>
          <a:p>
            <a:pPr algn="ctr"/>
            <a:r>
              <a:rPr lang="nb-NO" sz="2400" dirty="0" err="1"/>
              <a:t>Relevancy</a:t>
            </a:r>
            <a:endParaRPr lang="nb-NO" sz="2400" dirty="0"/>
          </a:p>
          <a:p>
            <a:pPr algn="ctr"/>
            <a:r>
              <a:rPr lang="nb-NO" sz="2400" dirty="0" err="1"/>
              <a:t>Boundaries</a:t>
            </a:r>
            <a:endParaRPr lang="nb-NO" sz="2400" dirty="0"/>
          </a:p>
          <a:p>
            <a:pPr algn="ctr"/>
            <a:r>
              <a:rPr lang="nb-NO" dirty="0"/>
              <a:t> </a:t>
            </a:r>
          </a:p>
        </p:txBody>
      </p:sp>
    </p:spTree>
    <p:extLst>
      <p:ext uri="{BB962C8B-B14F-4D97-AF65-F5344CB8AC3E}">
        <p14:creationId xmlns:p14="http://schemas.microsoft.com/office/powerpoint/2010/main" val="3474195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649670" y="1690689"/>
            <a:ext cx="7886700" cy="4351338"/>
          </a:xfrm>
        </p:spPr>
        <p:txBody>
          <a:bodyPr/>
          <a:lstStyle/>
          <a:p>
            <a:pPr marL="0" indent="0">
              <a:buNone/>
            </a:pPr>
            <a:r>
              <a:rPr lang="en-CA" sz="2000" dirty="0"/>
              <a:t>			Measurement of output/turnover	</a:t>
            </a:r>
          </a:p>
          <a:p>
            <a:pPr marL="0" indent="0">
              <a:buNone/>
            </a:pPr>
            <a:r>
              <a:rPr lang="en-CA" sz="2000" dirty="0"/>
              <a:t>       Main areas 		SPPI			      		</a:t>
            </a:r>
          </a:p>
          <a:p>
            <a:pPr marL="2743200" lvl="6" indent="0">
              <a:buNone/>
            </a:pPr>
            <a:r>
              <a:rPr lang="en-CA" sz="2000" dirty="0"/>
              <a:t>Classification issues, services</a:t>
            </a:r>
          </a:p>
          <a:p>
            <a:pPr marL="0" indent="0">
              <a:buNone/>
            </a:pPr>
            <a:endParaRPr lang="en-CA" sz="2000" dirty="0"/>
          </a:p>
          <a:p>
            <a:pPr marL="0" indent="0">
              <a:buNone/>
            </a:pPr>
            <a:r>
              <a:rPr lang="en-CA" sz="2000" dirty="0"/>
              <a:t>			</a:t>
            </a:r>
          </a:p>
          <a:p>
            <a:pPr marL="0" indent="0">
              <a:buNone/>
            </a:pPr>
            <a:r>
              <a:rPr lang="en-CA" sz="2000" dirty="0"/>
              <a:t>			 Methodology/conceptual issues</a:t>
            </a:r>
          </a:p>
          <a:p>
            <a:pPr marL="0" indent="0">
              <a:buNone/>
            </a:pPr>
            <a:r>
              <a:rPr lang="en-CA" sz="2000" dirty="0"/>
              <a:t>			 National account issues</a:t>
            </a:r>
          </a:p>
          <a:p>
            <a:pPr marL="0" indent="0">
              <a:buNone/>
            </a:pPr>
            <a:r>
              <a:rPr lang="en-CA" sz="2000" dirty="0"/>
              <a:t>			 Economic Phenomena (</a:t>
            </a:r>
            <a:r>
              <a:rPr lang="en-CA" sz="2000" dirty="0" err="1"/>
              <a:t>eg</a:t>
            </a:r>
            <a:r>
              <a:rPr lang="en-CA" sz="2000" dirty="0"/>
              <a:t>. globalization)	</a:t>
            </a:r>
          </a:p>
          <a:p>
            <a:pPr marL="0" indent="0">
              <a:buNone/>
            </a:pPr>
            <a:r>
              <a:rPr lang="en-CA" sz="2000" dirty="0"/>
              <a:t>                                                  </a:t>
            </a:r>
          </a:p>
          <a:p>
            <a:pPr marL="0" indent="0">
              <a:buNone/>
            </a:pPr>
            <a:r>
              <a:rPr lang="en-CA" sz="2000" dirty="0"/>
              <a:t>	</a:t>
            </a:r>
          </a:p>
          <a:p>
            <a:pPr marL="0" indent="0">
              <a:buNone/>
            </a:pPr>
            <a:r>
              <a:rPr lang="en-CA" sz="2000" dirty="0"/>
              <a:t>	</a:t>
            </a:r>
          </a:p>
        </p:txBody>
      </p:sp>
      <p:sp>
        <p:nvSpPr>
          <p:cNvPr id="4" name="Tittel 3">
            <a:extLst>
              <a:ext uri="{FF2B5EF4-FFF2-40B4-BE49-F238E27FC236}">
                <a16:creationId xmlns:a16="http://schemas.microsoft.com/office/drawing/2014/main" id="{CBBDD1B3-C607-4E7D-8A29-49036BBD65B3}"/>
              </a:ext>
            </a:extLst>
          </p:cNvPr>
          <p:cNvSpPr>
            <a:spLocks noGrp="1"/>
          </p:cNvSpPr>
          <p:nvPr>
            <p:ph type="title"/>
          </p:nvPr>
        </p:nvSpPr>
        <p:spPr/>
        <p:txBody>
          <a:bodyPr/>
          <a:lstStyle/>
          <a:p>
            <a:r>
              <a:rPr lang="nb-NO" dirty="0"/>
              <a:t>	  </a:t>
            </a:r>
            <a:r>
              <a:rPr lang="nb-NO" sz="3200" dirty="0"/>
              <a:t>Feedback from TF – CC </a:t>
            </a:r>
            <a:r>
              <a:rPr lang="nb-NO" sz="3200" dirty="0" err="1"/>
              <a:t>criteria</a:t>
            </a:r>
            <a:endParaRPr lang="nb-NO" sz="3200" dirty="0"/>
          </a:p>
        </p:txBody>
      </p:sp>
      <p:sp>
        <p:nvSpPr>
          <p:cNvPr id="5" name="Rektangel 4">
            <a:extLst>
              <a:ext uri="{FF2B5EF4-FFF2-40B4-BE49-F238E27FC236}">
                <a16:creationId xmlns:a16="http://schemas.microsoft.com/office/drawing/2014/main" id="{E1DB7C7E-0EE2-4EE4-9CCC-2E9A0476D38A}"/>
              </a:ext>
            </a:extLst>
          </p:cNvPr>
          <p:cNvSpPr/>
          <p:nvPr/>
        </p:nvSpPr>
        <p:spPr>
          <a:xfrm>
            <a:off x="4593020" y="2967335"/>
            <a:ext cx="3384331" cy="369332"/>
          </a:xfrm>
          <a:prstGeom prst="rect">
            <a:avLst/>
          </a:prstGeom>
        </p:spPr>
        <p:txBody>
          <a:bodyPr wrap="square">
            <a:spAutoFit/>
          </a:bodyPr>
          <a:lstStyle/>
          <a:p>
            <a:r>
              <a:rPr lang="en-CA" i="1" dirty="0"/>
              <a:t>                                                             </a:t>
            </a:r>
          </a:p>
        </p:txBody>
      </p:sp>
      <p:cxnSp>
        <p:nvCxnSpPr>
          <p:cNvPr id="7" name="Rett pilkobling 6">
            <a:extLst>
              <a:ext uri="{FF2B5EF4-FFF2-40B4-BE49-F238E27FC236}">
                <a16:creationId xmlns:a16="http://schemas.microsoft.com/office/drawing/2014/main" id="{5D814187-0AD4-4920-A1FE-2E574C77C2EB}"/>
              </a:ext>
            </a:extLst>
          </p:cNvPr>
          <p:cNvCxnSpPr/>
          <p:nvPr/>
        </p:nvCxnSpPr>
        <p:spPr>
          <a:xfrm flipV="1">
            <a:off x="2272683" y="1935332"/>
            <a:ext cx="1127465" cy="2929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id="{38D39DC9-8ACD-459C-8828-C1AEB1003065}"/>
              </a:ext>
            </a:extLst>
          </p:cNvPr>
          <p:cNvCxnSpPr/>
          <p:nvPr/>
        </p:nvCxnSpPr>
        <p:spPr>
          <a:xfrm>
            <a:off x="2272683" y="2325950"/>
            <a:ext cx="11274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ett pilkobling 15">
            <a:extLst>
              <a:ext uri="{FF2B5EF4-FFF2-40B4-BE49-F238E27FC236}">
                <a16:creationId xmlns:a16="http://schemas.microsoft.com/office/drawing/2014/main" id="{3EEAF1E5-ED4A-4C75-B550-A299DEB9ED65}"/>
              </a:ext>
            </a:extLst>
          </p:cNvPr>
          <p:cNvCxnSpPr/>
          <p:nvPr/>
        </p:nvCxnSpPr>
        <p:spPr>
          <a:xfrm>
            <a:off x="2272683" y="2490186"/>
            <a:ext cx="1127465" cy="221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Ellipse 16">
            <a:extLst>
              <a:ext uri="{FF2B5EF4-FFF2-40B4-BE49-F238E27FC236}">
                <a16:creationId xmlns:a16="http://schemas.microsoft.com/office/drawing/2014/main" id="{8101BCDC-7C06-430B-983A-F349E422829D}"/>
              </a:ext>
            </a:extLst>
          </p:cNvPr>
          <p:cNvSpPr/>
          <p:nvPr/>
        </p:nvSpPr>
        <p:spPr>
          <a:xfrm>
            <a:off x="852256" y="1837678"/>
            <a:ext cx="1926455" cy="9232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Main areas	</a:t>
            </a:r>
          </a:p>
        </p:txBody>
      </p:sp>
      <p:sp>
        <p:nvSpPr>
          <p:cNvPr id="10" name="Ellipse 9">
            <a:extLst>
              <a:ext uri="{FF2B5EF4-FFF2-40B4-BE49-F238E27FC236}">
                <a16:creationId xmlns:a16="http://schemas.microsoft.com/office/drawing/2014/main" id="{B3D81A22-FA75-4CA4-AC57-81C76D431017}"/>
              </a:ext>
            </a:extLst>
          </p:cNvPr>
          <p:cNvSpPr/>
          <p:nvPr/>
        </p:nvSpPr>
        <p:spPr>
          <a:xfrm>
            <a:off x="852256" y="3651514"/>
            <a:ext cx="2015231" cy="9648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Sub areas</a:t>
            </a:r>
          </a:p>
        </p:txBody>
      </p:sp>
      <p:cxnSp>
        <p:nvCxnSpPr>
          <p:cNvPr id="22" name="Rett pilkobling 21">
            <a:extLst>
              <a:ext uri="{FF2B5EF4-FFF2-40B4-BE49-F238E27FC236}">
                <a16:creationId xmlns:a16="http://schemas.microsoft.com/office/drawing/2014/main" id="{534C0284-F453-40B8-B0AA-3ED0343D7F01}"/>
              </a:ext>
            </a:extLst>
          </p:cNvPr>
          <p:cNvCxnSpPr/>
          <p:nvPr/>
        </p:nvCxnSpPr>
        <p:spPr>
          <a:xfrm flipV="1">
            <a:off x="2778711" y="3773010"/>
            <a:ext cx="719091" cy="168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ett pilkobling 23">
            <a:extLst>
              <a:ext uri="{FF2B5EF4-FFF2-40B4-BE49-F238E27FC236}">
                <a16:creationId xmlns:a16="http://schemas.microsoft.com/office/drawing/2014/main" id="{0F07EE0D-9D4A-43C1-B126-A9A248C85149}"/>
              </a:ext>
            </a:extLst>
          </p:cNvPr>
          <p:cNvCxnSpPr>
            <a:stCxn id="10" idx="6"/>
          </p:cNvCxnSpPr>
          <p:nvPr/>
        </p:nvCxnSpPr>
        <p:spPr>
          <a:xfrm>
            <a:off x="2867487" y="4133951"/>
            <a:ext cx="630315" cy="20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ett pilkobling 25">
            <a:extLst>
              <a:ext uri="{FF2B5EF4-FFF2-40B4-BE49-F238E27FC236}">
                <a16:creationId xmlns:a16="http://schemas.microsoft.com/office/drawing/2014/main" id="{B5C2694E-2D71-42B1-93A2-1AABAF5239C6}"/>
              </a:ext>
            </a:extLst>
          </p:cNvPr>
          <p:cNvCxnSpPr/>
          <p:nvPr/>
        </p:nvCxnSpPr>
        <p:spPr>
          <a:xfrm>
            <a:off x="2867487" y="4314548"/>
            <a:ext cx="630315" cy="301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360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810" y="396103"/>
            <a:ext cx="8018200" cy="1325563"/>
          </a:xfrm>
        </p:spPr>
        <p:txBody>
          <a:bodyPr/>
          <a:lstStyle/>
          <a:p>
            <a:r>
              <a:rPr lang="nb-NO" dirty="0"/>
              <a:t>Feedback from TF – CC </a:t>
            </a:r>
            <a:r>
              <a:rPr lang="nb-NO" dirty="0" err="1"/>
              <a:t>criteria</a:t>
            </a:r>
            <a:endParaRPr lang="en-CA" dirty="0"/>
          </a:p>
        </p:txBody>
      </p:sp>
      <p:sp>
        <p:nvSpPr>
          <p:cNvPr id="11" name="Content Placeholder 10"/>
          <p:cNvSpPr>
            <a:spLocks noGrp="1"/>
          </p:cNvSpPr>
          <p:nvPr>
            <p:ph idx="1"/>
          </p:nvPr>
        </p:nvSpPr>
        <p:spPr/>
        <p:txBody>
          <a:bodyPr/>
          <a:lstStyle/>
          <a:p>
            <a:pPr marL="0" indent="0">
              <a:buNone/>
            </a:pPr>
            <a:r>
              <a:rPr lang="en-CA" dirty="0"/>
              <a:t> </a:t>
            </a:r>
          </a:p>
          <a:p>
            <a:pPr marL="0" indent="0">
              <a:buNone/>
            </a:pPr>
            <a:r>
              <a:rPr lang="en-CA" dirty="0"/>
              <a:t>  				</a:t>
            </a:r>
            <a:r>
              <a:rPr lang="en-CA" sz="2000" dirty="0"/>
              <a:t>Guidelines/summary reports</a:t>
            </a:r>
          </a:p>
          <a:p>
            <a:pPr marL="0" indent="0">
              <a:buNone/>
            </a:pPr>
            <a:r>
              <a:rPr lang="en-CA" sz="2000" dirty="0"/>
              <a:t>				Sharing of best practices</a:t>
            </a:r>
          </a:p>
          <a:p>
            <a:pPr marL="0" indent="0">
              <a:buNone/>
            </a:pPr>
            <a:r>
              <a:rPr lang="en-CA" sz="2000" dirty="0"/>
              <a:t>				</a:t>
            </a:r>
            <a:r>
              <a:rPr lang="en-CA" sz="2000" dirty="0">
                <a:solidFill>
                  <a:srgbClr val="FF0000"/>
                </a:solidFill>
              </a:rPr>
              <a:t>Sharing of practical experiences</a:t>
            </a:r>
          </a:p>
          <a:p>
            <a:pPr marL="0" indent="0">
              <a:buNone/>
            </a:pPr>
            <a:endParaRPr lang="en-CA" sz="2000" dirty="0">
              <a:solidFill>
                <a:srgbClr val="FF0000"/>
              </a:solidFill>
            </a:endParaRPr>
          </a:p>
          <a:p>
            <a:pPr marL="0" indent="0">
              <a:buNone/>
            </a:pPr>
            <a:r>
              <a:rPr lang="en-CA" sz="2000" dirty="0">
                <a:solidFill>
                  <a:srgbClr val="FF0000"/>
                </a:solidFill>
              </a:rPr>
              <a:t>                                                                 </a:t>
            </a:r>
            <a:r>
              <a:rPr lang="en-CA" sz="2000" dirty="0"/>
              <a:t>Papers – presentation</a:t>
            </a:r>
          </a:p>
          <a:p>
            <a:pPr marL="0" indent="0">
              <a:buNone/>
            </a:pPr>
            <a:r>
              <a:rPr lang="en-CA" sz="2000" dirty="0">
                <a:solidFill>
                  <a:srgbClr val="FF0000"/>
                </a:solidFill>
              </a:rPr>
              <a:t>				</a:t>
            </a:r>
            <a:r>
              <a:rPr lang="en-CA" sz="2000" dirty="0"/>
              <a:t> Poster session</a:t>
            </a:r>
            <a:r>
              <a:rPr lang="en-CA" sz="2000" dirty="0">
                <a:solidFill>
                  <a:srgbClr val="FF0000"/>
                </a:solidFill>
              </a:rPr>
              <a:t>	</a:t>
            </a:r>
            <a:endParaRPr lang="en-CA" dirty="0">
              <a:solidFill>
                <a:srgbClr val="FF0000"/>
              </a:solidFill>
            </a:endParaRPr>
          </a:p>
        </p:txBody>
      </p:sp>
      <p:sp>
        <p:nvSpPr>
          <p:cNvPr id="3" name="Ellipse 2">
            <a:extLst>
              <a:ext uri="{FF2B5EF4-FFF2-40B4-BE49-F238E27FC236}">
                <a16:creationId xmlns:a16="http://schemas.microsoft.com/office/drawing/2014/main" id="{50B2A89F-67CB-4683-A1F1-BDE67946CE9E}"/>
              </a:ext>
            </a:extLst>
          </p:cNvPr>
          <p:cNvSpPr/>
          <p:nvPr/>
        </p:nvSpPr>
        <p:spPr>
          <a:xfrm>
            <a:off x="1198485" y="2441359"/>
            <a:ext cx="2112886" cy="10653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Scope</a:t>
            </a:r>
          </a:p>
        </p:txBody>
      </p:sp>
      <p:cxnSp>
        <p:nvCxnSpPr>
          <p:cNvPr id="7" name="Rett pilkobling 6">
            <a:extLst>
              <a:ext uri="{FF2B5EF4-FFF2-40B4-BE49-F238E27FC236}">
                <a16:creationId xmlns:a16="http://schemas.microsoft.com/office/drawing/2014/main" id="{69E2FBFF-318B-4675-95A3-17A7EAE20BC6}"/>
              </a:ext>
            </a:extLst>
          </p:cNvPr>
          <p:cNvCxnSpPr/>
          <p:nvPr/>
        </p:nvCxnSpPr>
        <p:spPr>
          <a:xfrm flipV="1">
            <a:off x="3280299" y="2555182"/>
            <a:ext cx="976544" cy="2041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id="{91DDBB91-408D-42ED-B57F-01E67E88BD0C}"/>
              </a:ext>
            </a:extLst>
          </p:cNvPr>
          <p:cNvCxnSpPr/>
          <p:nvPr/>
        </p:nvCxnSpPr>
        <p:spPr>
          <a:xfrm>
            <a:off x="3311371" y="2974019"/>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Rett pilkobling 11">
            <a:extLst>
              <a:ext uri="{FF2B5EF4-FFF2-40B4-BE49-F238E27FC236}">
                <a16:creationId xmlns:a16="http://schemas.microsoft.com/office/drawing/2014/main" id="{DC7AD011-6E69-4C47-9521-0B3F3940F8F7}"/>
              </a:ext>
            </a:extLst>
          </p:cNvPr>
          <p:cNvCxnSpPr/>
          <p:nvPr/>
        </p:nvCxnSpPr>
        <p:spPr>
          <a:xfrm>
            <a:off x="3280299" y="3156144"/>
            <a:ext cx="976544" cy="275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Ellipse 14">
            <a:extLst>
              <a:ext uri="{FF2B5EF4-FFF2-40B4-BE49-F238E27FC236}">
                <a16:creationId xmlns:a16="http://schemas.microsoft.com/office/drawing/2014/main" id="{8F00A128-7251-4698-B35C-D80EADD71EEA}"/>
              </a:ext>
            </a:extLst>
          </p:cNvPr>
          <p:cNvSpPr/>
          <p:nvPr/>
        </p:nvSpPr>
        <p:spPr>
          <a:xfrm>
            <a:off x="1198485" y="4001294"/>
            <a:ext cx="1979721" cy="9524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Format</a:t>
            </a:r>
          </a:p>
        </p:txBody>
      </p:sp>
      <p:cxnSp>
        <p:nvCxnSpPr>
          <p:cNvPr id="17" name="Rett pilkobling 16">
            <a:extLst>
              <a:ext uri="{FF2B5EF4-FFF2-40B4-BE49-F238E27FC236}">
                <a16:creationId xmlns:a16="http://schemas.microsoft.com/office/drawing/2014/main" id="{8B5C473A-BBB8-472B-B5FD-CD89F3F3C420}"/>
              </a:ext>
            </a:extLst>
          </p:cNvPr>
          <p:cNvCxnSpPr/>
          <p:nvPr/>
        </p:nvCxnSpPr>
        <p:spPr>
          <a:xfrm flipV="1">
            <a:off x="3089429" y="4243526"/>
            <a:ext cx="1136342" cy="71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Rett pilkobling 18">
            <a:extLst>
              <a:ext uri="{FF2B5EF4-FFF2-40B4-BE49-F238E27FC236}">
                <a16:creationId xmlns:a16="http://schemas.microsoft.com/office/drawing/2014/main" id="{BE7E3E8B-2D69-43C5-9533-F871A8F272E2}"/>
              </a:ext>
            </a:extLst>
          </p:cNvPr>
          <p:cNvCxnSpPr>
            <a:cxnSpLocks/>
            <a:stCxn id="15" idx="6"/>
          </p:cNvCxnSpPr>
          <p:nvPr/>
        </p:nvCxnSpPr>
        <p:spPr>
          <a:xfrm>
            <a:off x="3178206" y="4477517"/>
            <a:ext cx="1078637" cy="1299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13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   Feedback from TF – CC </a:t>
            </a:r>
            <a:r>
              <a:rPr lang="nb-NO" dirty="0" err="1"/>
              <a:t>criteria</a:t>
            </a:r>
            <a:endParaRPr lang="en-US" dirty="0">
              <a:solidFill>
                <a:srgbClr val="002060"/>
              </a:solidFill>
            </a:endParaRPr>
          </a:p>
        </p:txBody>
      </p:sp>
      <p:sp>
        <p:nvSpPr>
          <p:cNvPr id="3" name="Content Placeholder 2"/>
          <p:cNvSpPr>
            <a:spLocks noGrp="1"/>
          </p:cNvSpPr>
          <p:nvPr>
            <p:ph idx="1"/>
          </p:nvPr>
        </p:nvSpPr>
        <p:spPr/>
        <p:txBody>
          <a:bodyPr>
            <a:normAutofit fontScale="92500"/>
          </a:bodyPr>
          <a:lstStyle/>
          <a:p>
            <a:endParaRPr lang="en-US" dirty="0"/>
          </a:p>
          <a:p>
            <a:pPr marL="0" indent="0">
              <a:buNone/>
            </a:pPr>
            <a:r>
              <a:rPr lang="en-US" sz="2000" dirty="0"/>
              <a:t>                                            		  All countries ( in best case)                      </a:t>
            </a:r>
          </a:p>
          <a:p>
            <a:pPr marL="0" indent="0">
              <a:buNone/>
            </a:pPr>
            <a:r>
              <a:rPr lang="en-US" sz="2000" dirty="0"/>
              <a:t>				  Several industries</a:t>
            </a:r>
          </a:p>
          <a:p>
            <a:pPr marL="0" indent="0">
              <a:buNone/>
            </a:pPr>
            <a:endParaRPr lang="en-US" sz="2000" dirty="0"/>
          </a:p>
          <a:p>
            <a:pPr marL="0" indent="0">
              <a:buNone/>
            </a:pPr>
            <a:endParaRPr lang="en-US" sz="2000" dirty="0"/>
          </a:p>
          <a:p>
            <a:pPr marL="0" indent="0">
              <a:buNone/>
            </a:pPr>
            <a:r>
              <a:rPr lang="en-US" sz="2000" dirty="0"/>
              <a:t>				   </a:t>
            </a:r>
          </a:p>
          <a:p>
            <a:pPr marL="0" indent="0">
              <a:buNone/>
            </a:pPr>
            <a:r>
              <a:rPr lang="en-US" sz="2000" dirty="0"/>
              <a:t>				   Not covered by other UN city groups</a:t>
            </a:r>
          </a:p>
          <a:p>
            <a:pPr marL="0" indent="0">
              <a:buNone/>
            </a:pPr>
            <a:r>
              <a:rPr lang="en-US" sz="2000" dirty="0"/>
              <a:t>				   </a:t>
            </a:r>
            <a:r>
              <a:rPr lang="en-US" sz="2000" dirty="0">
                <a:solidFill>
                  <a:srgbClr val="FF0000"/>
                </a:solidFill>
              </a:rPr>
              <a:t>Not covered by other organizations</a:t>
            </a:r>
            <a:r>
              <a:rPr lang="en-US" sz="2000" dirty="0"/>
              <a:t>	 </a:t>
            </a:r>
          </a:p>
          <a:p>
            <a:pPr marL="0" indent="0">
              <a:buNone/>
            </a:pPr>
            <a:r>
              <a:rPr lang="en-US" sz="2000" dirty="0"/>
              <a:t>	</a:t>
            </a:r>
          </a:p>
          <a:p>
            <a:pPr marL="0" indent="0">
              <a:buNone/>
            </a:pPr>
            <a:r>
              <a:rPr lang="en-US" sz="2000" dirty="0"/>
              <a:t>	Where should we draw the line concerning boundaries  -     </a:t>
            </a:r>
          </a:p>
          <a:p>
            <a:pPr marL="0" indent="0">
              <a:buNone/>
            </a:pPr>
            <a:r>
              <a:rPr lang="en-US" sz="2000" dirty="0"/>
              <a:t>                overlapping is acceptable, duplicating is not</a:t>
            </a:r>
          </a:p>
        </p:txBody>
      </p:sp>
      <p:sp>
        <p:nvSpPr>
          <p:cNvPr id="5" name="Ellipse 4">
            <a:extLst>
              <a:ext uri="{FF2B5EF4-FFF2-40B4-BE49-F238E27FC236}">
                <a16:creationId xmlns:a16="http://schemas.microsoft.com/office/drawing/2014/main" id="{C5A4BDF8-A8AD-452E-B00C-2A10FC544A31}"/>
              </a:ext>
            </a:extLst>
          </p:cNvPr>
          <p:cNvSpPr/>
          <p:nvPr/>
        </p:nvSpPr>
        <p:spPr>
          <a:xfrm>
            <a:off x="1402672" y="2263806"/>
            <a:ext cx="2281561" cy="8700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err="1"/>
              <a:t>Relevancy</a:t>
            </a:r>
            <a:endParaRPr lang="nb-NO" dirty="0"/>
          </a:p>
        </p:txBody>
      </p:sp>
      <p:cxnSp>
        <p:nvCxnSpPr>
          <p:cNvPr id="7" name="Rett pilkobling 6">
            <a:extLst>
              <a:ext uri="{FF2B5EF4-FFF2-40B4-BE49-F238E27FC236}">
                <a16:creationId xmlns:a16="http://schemas.microsoft.com/office/drawing/2014/main" id="{53D7AA63-5E0A-4C2F-926E-4E68955FDA7B}"/>
              </a:ext>
            </a:extLst>
          </p:cNvPr>
          <p:cNvCxnSpPr>
            <a:cxnSpLocks/>
          </p:cNvCxnSpPr>
          <p:nvPr/>
        </p:nvCxnSpPr>
        <p:spPr>
          <a:xfrm flipV="1">
            <a:off x="3515558" y="2506354"/>
            <a:ext cx="942697" cy="165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kobling 8">
            <a:extLst>
              <a:ext uri="{FF2B5EF4-FFF2-40B4-BE49-F238E27FC236}">
                <a16:creationId xmlns:a16="http://schemas.microsoft.com/office/drawing/2014/main" id="{C42474CA-2428-492B-A1A7-22F359F48E72}"/>
              </a:ext>
            </a:extLst>
          </p:cNvPr>
          <p:cNvCxnSpPr>
            <a:cxnSpLocks/>
          </p:cNvCxnSpPr>
          <p:nvPr/>
        </p:nvCxnSpPr>
        <p:spPr>
          <a:xfrm>
            <a:off x="3684233" y="2807114"/>
            <a:ext cx="774022" cy="87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Ellipse 10">
            <a:extLst>
              <a:ext uri="{FF2B5EF4-FFF2-40B4-BE49-F238E27FC236}">
                <a16:creationId xmlns:a16="http://schemas.microsoft.com/office/drawing/2014/main" id="{E3CEB8C8-9CE5-4645-8B77-C66C22D1F070}"/>
              </a:ext>
            </a:extLst>
          </p:cNvPr>
          <p:cNvSpPr/>
          <p:nvPr/>
        </p:nvSpPr>
        <p:spPr>
          <a:xfrm>
            <a:off x="1402672" y="4128114"/>
            <a:ext cx="2112886" cy="8700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 </a:t>
            </a:r>
            <a:r>
              <a:rPr lang="nb-NO" dirty="0" err="1"/>
              <a:t>Boundaries</a:t>
            </a:r>
            <a:endParaRPr lang="nb-NO" dirty="0"/>
          </a:p>
        </p:txBody>
      </p:sp>
      <p:cxnSp>
        <p:nvCxnSpPr>
          <p:cNvPr id="13" name="Rett pilkobling 12">
            <a:extLst>
              <a:ext uri="{FF2B5EF4-FFF2-40B4-BE49-F238E27FC236}">
                <a16:creationId xmlns:a16="http://schemas.microsoft.com/office/drawing/2014/main" id="{3CAB1CDF-FD9B-4D5A-9FFA-B31D32BC85D6}"/>
              </a:ext>
            </a:extLst>
          </p:cNvPr>
          <p:cNvCxnSpPr>
            <a:cxnSpLocks/>
          </p:cNvCxnSpPr>
          <p:nvPr/>
        </p:nvCxnSpPr>
        <p:spPr>
          <a:xfrm flipV="1">
            <a:off x="3524435" y="4438999"/>
            <a:ext cx="916065" cy="73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Rett pilkobling 15">
            <a:extLst>
              <a:ext uri="{FF2B5EF4-FFF2-40B4-BE49-F238E27FC236}">
                <a16:creationId xmlns:a16="http://schemas.microsoft.com/office/drawing/2014/main" id="{C29D55BB-F5C3-4276-B8C4-10CD6DF6070A}"/>
              </a:ext>
            </a:extLst>
          </p:cNvPr>
          <p:cNvCxnSpPr/>
          <p:nvPr/>
        </p:nvCxnSpPr>
        <p:spPr>
          <a:xfrm>
            <a:off x="3419569" y="4686145"/>
            <a:ext cx="1020931" cy="88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45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3B0A36-7B80-466B-A234-DE171402DA39}"/>
              </a:ext>
            </a:extLst>
          </p:cNvPr>
          <p:cNvSpPr>
            <a:spLocks noGrp="1"/>
          </p:cNvSpPr>
          <p:nvPr>
            <p:ph type="title"/>
          </p:nvPr>
        </p:nvSpPr>
        <p:spPr/>
        <p:txBody>
          <a:bodyPr/>
          <a:lstStyle/>
          <a:p>
            <a:r>
              <a:rPr lang="nb-NO" dirty="0"/>
              <a:t>Feedback from TF – CC </a:t>
            </a:r>
            <a:r>
              <a:rPr lang="nb-NO" dirty="0" err="1"/>
              <a:t>criteria</a:t>
            </a:r>
            <a:endParaRPr lang="nb-NO" dirty="0"/>
          </a:p>
        </p:txBody>
      </p:sp>
      <p:sp>
        <p:nvSpPr>
          <p:cNvPr id="3" name="Plassholder for innhold 2">
            <a:extLst>
              <a:ext uri="{FF2B5EF4-FFF2-40B4-BE49-F238E27FC236}">
                <a16:creationId xmlns:a16="http://schemas.microsoft.com/office/drawing/2014/main" id="{459B0432-87D2-4F96-A4E9-E924B22F5926}"/>
              </a:ext>
            </a:extLst>
          </p:cNvPr>
          <p:cNvSpPr>
            <a:spLocks noGrp="1"/>
          </p:cNvSpPr>
          <p:nvPr>
            <p:ph idx="1"/>
          </p:nvPr>
        </p:nvSpPr>
        <p:spPr/>
        <p:txBody>
          <a:bodyPr/>
          <a:lstStyle/>
          <a:p>
            <a:endParaRPr lang="nb-NO" dirty="0"/>
          </a:p>
          <a:p>
            <a:r>
              <a:rPr lang="nb-NO" dirty="0" err="1"/>
              <a:t>Now</a:t>
            </a:r>
            <a:r>
              <a:rPr lang="nb-NO" dirty="0"/>
              <a:t> it is time for……… </a:t>
            </a:r>
          </a:p>
          <a:p>
            <a:endParaRPr lang="nb-NO" dirty="0"/>
          </a:p>
          <a:p>
            <a:pPr lvl="2"/>
            <a:endParaRPr lang="nb-NO" dirty="0"/>
          </a:p>
        </p:txBody>
      </p:sp>
      <p:pic>
        <p:nvPicPr>
          <p:cNvPr id="5" name="Bilde 4" descr="Et bilde som inneholder vektorgrafikk&#10;&#10;Beskrivelse som er generert med høy visshet">
            <a:extLst>
              <a:ext uri="{FF2B5EF4-FFF2-40B4-BE49-F238E27FC236}">
                <a16:creationId xmlns:a16="http://schemas.microsoft.com/office/drawing/2014/main" id="{5760BBCC-9261-4DC5-927B-546D489B1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3402" y="2725444"/>
            <a:ext cx="3648722" cy="3018408"/>
          </a:xfrm>
          <a:prstGeom prst="rect">
            <a:avLst/>
          </a:prstGeom>
        </p:spPr>
      </p:pic>
    </p:spTree>
    <p:extLst>
      <p:ext uri="{BB962C8B-B14F-4D97-AF65-F5344CB8AC3E}">
        <p14:creationId xmlns:p14="http://schemas.microsoft.com/office/powerpoint/2010/main" val="32412005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2418859|-7487713|-3590342|-8882056|-11579569|Statistics Canada&quot;,&quot;Id&quot;:&quot;59de88373033361f0c1a97d4&quot;,&quot;SmartGridHorizontal&quot;:0,&quot;LinkedExcelSources&quot;:{},&quot;LinkedProjectSources&quot;:{},&quot;FlowConfig&quot;:{&quot;Canvas&quot;:{&quot;Slide&quot;:1,&quot;Width&quot;:960,&quot;Height&quot;:720},&quot;Timeline&quot;:{&quot;Actions&quot;:[]}},&quot;LinkedSlideMergeSources&qu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775</TotalTime>
  <Words>477</Words>
  <Application>Microsoft Office PowerPoint</Application>
  <PresentationFormat>Skjermfremvisning (4:3)</PresentationFormat>
  <Paragraphs>96</Paragraphs>
  <Slides>9</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9</vt:i4>
      </vt:variant>
    </vt:vector>
  </HeadingPairs>
  <TitlesOfParts>
    <vt:vector size="14" baseType="lpstr">
      <vt:lpstr>Arial</vt:lpstr>
      <vt:lpstr>Calibri</vt:lpstr>
      <vt:lpstr>Calibri Light</vt:lpstr>
      <vt:lpstr>Wingdings</vt:lpstr>
      <vt:lpstr>Office Theme</vt:lpstr>
      <vt:lpstr>Reports from Task forces – part I</vt:lpstr>
      <vt:lpstr>Reports from Task forces – part I</vt:lpstr>
      <vt:lpstr> Feedback from TF – CC criteria</vt:lpstr>
      <vt:lpstr>Feedback from TF – CC criteria</vt:lpstr>
      <vt:lpstr>   Feedback from TF – CC criteria</vt:lpstr>
      <vt:lpstr>   Feedback from TF – CC criteria</vt:lpstr>
      <vt:lpstr>Feedback from TF – CC criteria</vt:lpstr>
      <vt:lpstr>   Feedback from TF – CC criteria</vt:lpstr>
      <vt:lpstr>Feedback from TF – CC criteria</vt:lpstr>
    </vt:vector>
  </TitlesOfParts>
  <Company>StatCan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Garneau, Mary Beth - PPD/DPP</dc:creator>
  <cp:lastModifiedBy>Kalko, Jakob</cp:lastModifiedBy>
  <cp:revision>56</cp:revision>
  <dcterms:created xsi:type="dcterms:W3CDTF">2017-09-29T17:46:02Z</dcterms:created>
  <dcterms:modified xsi:type="dcterms:W3CDTF">2017-10-19T15:44:35Z</dcterms:modified>
</cp:coreProperties>
</file>